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8"/>
  </p:handoutMasterIdLst>
  <p:sldIdLst>
    <p:sldId id="256" r:id="rId2"/>
    <p:sldId id="258" r:id="rId3"/>
    <p:sldId id="272" r:id="rId4"/>
    <p:sldId id="273" r:id="rId5"/>
    <p:sldId id="262" r:id="rId6"/>
    <p:sldId id="259" r:id="rId7"/>
    <p:sldId id="260" r:id="rId8"/>
    <p:sldId id="280" r:id="rId9"/>
    <p:sldId id="264" r:id="rId10"/>
    <p:sldId id="267" r:id="rId11"/>
    <p:sldId id="269" r:id="rId12"/>
    <p:sldId id="275" r:id="rId13"/>
    <p:sldId id="279" r:id="rId14"/>
    <p:sldId id="278" r:id="rId15"/>
    <p:sldId id="271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0000"/>
    <a:srgbClr val="FF0000"/>
    <a:srgbClr val="0033CC"/>
    <a:srgbClr val="FFCC00"/>
    <a:srgbClr val="339933"/>
    <a:srgbClr val="33CC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4660"/>
  </p:normalViewPr>
  <p:slideViewPr>
    <p:cSldViewPr>
      <p:cViewPr>
        <p:scale>
          <a:sx n="94" d="100"/>
          <a:sy n="94" d="100"/>
        </p:scale>
        <p:origin x="-125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BB69C9D-BFF3-4F0B-AE76-4259CE91C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2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3545-EB74-4B1E-8975-3DF125E2E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AE1E2-8D8F-41B8-B120-679B2243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4B4F-87C3-4335-8E88-EB171F645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7E6B-DFC3-460C-B148-EAC2492EB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6D93-44D0-4D47-B4F2-BBE51F262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5880D-BFE0-4F14-B16F-CE4FE540A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FBF9E-505D-4752-A258-F10FCF01D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522DD-E48B-4882-B431-ADD21D1A1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507AB-9B25-4F20-8719-B2EF62177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AD6C-DE94-4EBA-8454-AF3409234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D4CA1-D065-4542-907A-27B8380D4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75F82F-EB75-45C9-8350-1F32FD846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wmf"/><Relationship Id="rId5" Type="http://schemas.openxmlformats.org/officeDocument/2006/relationships/hyperlink" Target="http://www.craigslist.org/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help/luna/IPA_pron_key.html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dictionary.reference.com/help/luna/Spell_pron_key.html" TargetMode="External"/><Relationship Id="rId4" Type="http://schemas.openxmlformats.org/officeDocument/2006/relationships/hyperlink" Target="file:///E:\..\Local%20Settings\Temp\Local%20Settings\Temp\Local%20Settings\Temp\XPgrpwise\Click%20to%20toggle%20pronuncia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audio" Target="../media/audio3.wav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emf"/><Relationship Id="rId10" Type="http://schemas.openxmlformats.org/officeDocument/2006/relationships/image" Target="../media/image2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tx1"/>
                </a:solidFill>
                <a:latin typeface="Castellar" pitchFamily="18" charset="0"/>
              </a:rPr>
              <a:t>ARE YOU READY </a:t>
            </a:r>
            <a:br>
              <a:rPr lang="en-US" b="1">
                <a:solidFill>
                  <a:schemeClr val="tx1"/>
                </a:solidFill>
                <a:latin typeface="Castellar" pitchFamily="18" charset="0"/>
              </a:rPr>
            </a:br>
            <a:r>
              <a:rPr lang="en-US" b="1">
                <a:solidFill>
                  <a:schemeClr val="tx1"/>
                </a:solidFill>
                <a:latin typeface="Castellar" pitchFamily="18" charset="0"/>
              </a:rPr>
              <a:t>FOR A JOB?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33CC33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3600">
              <a:latin typeface="Berlin Sans FB Demi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>
                <a:latin typeface="Berlin Sans FB Demi" pitchFamily="34" charset="0"/>
              </a:rPr>
              <a:t>Employment Readiness Workshop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>
                <a:latin typeface="Berlin Sans FB Demi" pitchFamily="34" charset="0"/>
              </a:rPr>
              <a:t>10</a:t>
            </a:r>
            <a:r>
              <a:rPr lang="en-US" sz="3600" baseline="30000">
                <a:latin typeface="Berlin Sans FB Demi" pitchFamily="34" charset="0"/>
              </a:rPr>
              <a:t>th</a:t>
            </a:r>
            <a:r>
              <a:rPr lang="en-US" sz="3600">
                <a:latin typeface="Berlin Sans FB Demi" pitchFamily="34" charset="0"/>
              </a:rPr>
              <a:t> Grade English Class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>
                <a:latin typeface="Berlin Sans FB Demi" pitchFamily="34" charset="0"/>
              </a:rPr>
              <a:t>Casa Grande High School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>
              <a:latin typeface="Berlin Sans FB Demi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000">
                <a:latin typeface="Berlin Sans FB Demi" pitchFamily="34" charset="0"/>
              </a:rPr>
              <a:t>Developed and Presented by the Casa Grande High School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000">
                <a:latin typeface="Berlin Sans FB Demi" pitchFamily="34" charset="0"/>
              </a:rPr>
              <a:t>Counseling Department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000"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81000"/>
            <a:ext cx="5715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latin typeface="Castellar" pitchFamily="18" charset="0"/>
              </a:rPr>
              <a:t>Where and How do I search for a Job?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2800" y="2590800"/>
            <a:ext cx="4267200" cy="3394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000">
              <a:latin typeface="Berlin Sans FB Demi" pitchFamily="34" charset="0"/>
            </a:endParaRPr>
          </a:p>
          <a:p>
            <a:pPr eaLnBrk="1" hangingPunct="1">
              <a:defRPr/>
            </a:pPr>
            <a:r>
              <a:rPr lang="en-US" sz="2400" b="1">
                <a:latin typeface="Arial Narrow" pitchFamily="34" charset="0"/>
              </a:rPr>
              <a:t>Word-of-mouth</a:t>
            </a:r>
          </a:p>
          <a:p>
            <a:pPr eaLnBrk="1" hangingPunct="1">
              <a:defRPr/>
            </a:pPr>
            <a:r>
              <a:rPr lang="en-US" sz="2400" b="1">
                <a:latin typeface="Arial Narrow" pitchFamily="34" charset="0"/>
              </a:rPr>
              <a:t>Internet (local sites, company sites, national sites</a:t>
            </a:r>
          </a:p>
          <a:p>
            <a:pPr eaLnBrk="1" hangingPunct="1">
              <a:defRPr/>
            </a:pPr>
            <a:r>
              <a:rPr lang="en-US" sz="2400" b="1">
                <a:latin typeface="Arial Narrow" pitchFamily="34" charset="0"/>
              </a:rPr>
              <a:t>CGHS Career Center</a:t>
            </a:r>
          </a:p>
          <a:p>
            <a:pPr eaLnBrk="1" hangingPunct="1">
              <a:defRPr/>
            </a:pPr>
            <a:r>
              <a:rPr lang="en-US" sz="2400" b="1">
                <a:latin typeface="Arial Narrow" pitchFamily="34" charset="0"/>
              </a:rPr>
              <a:t>Job Placement Office (SRJC, Sonoma State and COM)</a:t>
            </a:r>
          </a:p>
          <a:p>
            <a:pPr eaLnBrk="1" hangingPunct="1">
              <a:defRPr/>
            </a:pPr>
            <a:r>
              <a:rPr lang="en-US" sz="2400" b="1">
                <a:latin typeface="Arial Narrow" pitchFamily="34" charset="0"/>
              </a:rPr>
              <a:t>Newspaper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44035" name="Picture 5" descr="MONS_298x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752600"/>
            <a:ext cx="32766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6" name="Picture 6" descr="head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267200"/>
            <a:ext cx="2590800" cy="1462088"/>
          </a:xfrm>
          <a:prstGeom prst="rect">
            <a:avLst/>
          </a:prstGeom>
          <a:noFill/>
          <a:ln w="38100" cmpd="dbl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0" y="3200400"/>
            <a:ext cx="33448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i="1">
                <a:solidFill>
                  <a:schemeClr val="bg1"/>
                </a:solidFill>
                <a:latin typeface="Arial" charset="0"/>
                <a:hlinkClick r:id="rId5"/>
              </a:rPr>
              <a:t>www.craigslist.org</a:t>
            </a:r>
            <a:r>
              <a:rPr lang="en-US" sz="2800" i="1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/>
            <a:endParaRPr lang="en-US" sz="2400" i="1">
              <a:solidFill>
                <a:srgbClr val="339933"/>
              </a:solidFill>
              <a:latin typeface="Arial" charset="0"/>
            </a:endParaRP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3581400" y="6096000"/>
            <a:ext cx="5133975" cy="4540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http://www.pressdemocrat.com/section/jobs</a:t>
            </a:r>
          </a:p>
        </p:txBody>
      </p:sp>
      <p:sp>
        <p:nvSpPr>
          <p:cNvPr id="44039" name="AutoShape 11"/>
          <p:cNvSpPr>
            <a:spLocks noChangeArrowheads="1"/>
          </p:cNvSpPr>
          <p:nvPr/>
        </p:nvSpPr>
        <p:spPr bwMode="auto">
          <a:xfrm>
            <a:off x="8153400" y="1219200"/>
            <a:ext cx="809625" cy="2590800"/>
          </a:xfrm>
          <a:prstGeom prst="curvedLeftArrow">
            <a:avLst>
              <a:gd name="adj1" fmla="val 64000"/>
              <a:gd name="adj2" fmla="val 12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40" name="AutoShape 16"/>
          <p:cNvSpPr>
            <a:spLocks noChangeArrowheads="1"/>
          </p:cNvSpPr>
          <p:nvPr/>
        </p:nvSpPr>
        <p:spPr bwMode="auto">
          <a:xfrm>
            <a:off x="228600" y="5943600"/>
            <a:ext cx="2819400" cy="714375"/>
          </a:xfrm>
          <a:prstGeom prst="rightArrow">
            <a:avLst>
              <a:gd name="adj1" fmla="val 50000"/>
              <a:gd name="adj2" fmla="val 98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4041" name="Picture 19" descr="MCj0410285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8600"/>
            <a:ext cx="28956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22" descr="j019538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191000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Castellar" pitchFamily="18" charset="0"/>
              </a:rPr>
              <a:t>EMPLOYMENT APPLICATIONS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>
              <a:latin typeface="Berlin Sans FB Demi" pitchFamily="34" charset="0"/>
            </a:endParaRPr>
          </a:p>
          <a:p>
            <a:pPr eaLnBrk="1" hangingPunct="1">
              <a:defRPr/>
            </a:pPr>
            <a:endParaRPr lang="en-US">
              <a:latin typeface="Berlin Sans FB Demi" pitchFamily="34" charset="0"/>
            </a:endParaRPr>
          </a:p>
        </p:txBody>
      </p:sp>
      <p:pic>
        <p:nvPicPr>
          <p:cNvPr id="45059" name="Picture 7" descr="MPj043858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10"/>
          <p:cNvSpPr txBox="1">
            <a:spLocks noChangeArrowheads="1"/>
          </p:cNvSpPr>
          <p:nvPr/>
        </p:nvSpPr>
        <p:spPr bwMode="auto">
          <a:xfrm>
            <a:off x="1981200" y="3313113"/>
            <a:ext cx="502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45061" name="Rectangle 11"/>
          <p:cNvSpPr>
            <a:spLocks noChangeArrowheads="1"/>
          </p:cNvSpPr>
          <p:nvPr/>
        </p:nvSpPr>
        <p:spPr bwMode="auto">
          <a:xfrm>
            <a:off x="838200" y="4038600"/>
            <a:ext cx="7543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  </a:t>
            </a:r>
            <a:r>
              <a:rPr lang="en-US" sz="2000" b="1">
                <a:latin typeface="Arial" charset="0"/>
              </a:rPr>
              <a:t>Fill out entire application (No blanks!)</a:t>
            </a:r>
          </a:p>
          <a:p>
            <a:pPr>
              <a:buFontTx/>
              <a:buChar char="•"/>
            </a:pPr>
            <a:r>
              <a:rPr lang="en-US" sz="2000" b="1">
                <a:latin typeface="Arial" charset="0"/>
              </a:rPr>
              <a:t>  Make a copy of the application for a rough draft</a:t>
            </a:r>
          </a:p>
          <a:p>
            <a:pPr>
              <a:buFontTx/>
              <a:buChar char="•"/>
            </a:pPr>
            <a:r>
              <a:rPr lang="en-US" sz="2000" b="1">
                <a:latin typeface="Arial" charset="0"/>
              </a:rPr>
              <a:t>  Always use </a:t>
            </a:r>
            <a:r>
              <a:rPr lang="en-US" sz="2000" b="1">
                <a:solidFill>
                  <a:srgbClr val="0033CC"/>
                </a:solidFill>
                <a:latin typeface="Arial" charset="0"/>
              </a:rPr>
              <a:t>Blue</a:t>
            </a:r>
            <a:r>
              <a:rPr lang="en-US" sz="2000" b="1">
                <a:latin typeface="Arial" charset="0"/>
              </a:rPr>
              <a:t> or Black ink (No pencil!)</a:t>
            </a:r>
          </a:p>
          <a:p>
            <a:pPr>
              <a:buFontTx/>
              <a:buChar char="•"/>
            </a:pPr>
            <a:r>
              <a:rPr lang="en-US" sz="2000" b="1">
                <a:latin typeface="Arial" charset="0"/>
              </a:rPr>
              <a:t>  DO NOT: Roll, fold or Staple the application</a:t>
            </a:r>
          </a:p>
          <a:p>
            <a:pPr>
              <a:buFontTx/>
              <a:buChar char="•"/>
            </a:pPr>
            <a:r>
              <a:rPr lang="en-US" sz="2000" b="1">
                <a:latin typeface="Arial" charset="0"/>
              </a:rPr>
              <a:t>  If possible: </a:t>
            </a: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Hand Deliver</a:t>
            </a:r>
            <a:r>
              <a:rPr lang="en-US" sz="2000" b="1">
                <a:latin typeface="Arial" charset="0"/>
              </a:rPr>
              <a:t>  the application to a Manager</a:t>
            </a:r>
          </a:p>
          <a:p>
            <a:pPr>
              <a:buFontTx/>
              <a:buChar char="•"/>
            </a:pPr>
            <a:r>
              <a:rPr lang="en-US" sz="2000" b="1">
                <a:latin typeface="Arial" charset="0"/>
              </a:rPr>
              <a:t>  Check social networking pages for “clean” content</a:t>
            </a:r>
          </a:p>
          <a:p>
            <a:pPr>
              <a:buFontTx/>
              <a:buChar char="•"/>
            </a:pPr>
            <a:r>
              <a:rPr lang="en-US" sz="2000" b="1">
                <a:latin typeface="Arial" charset="0"/>
              </a:rPr>
              <a:t>  Use professional email address moniker</a:t>
            </a:r>
          </a:p>
        </p:txBody>
      </p:sp>
    </p:spTree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76200"/>
            <a:ext cx="5240338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76200"/>
            <a:ext cx="5208588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304800"/>
            <a:ext cx="5486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/>
              <a:t>Salary Desired</a:t>
            </a:r>
            <a:br>
              <a:rPr lang="en-US"/>
            </a:br>
            <a:r>
              <a:rPr lang="en-US"/>
              <a:t>Starting Salary</a:t>
            </a:r>
            <a:br>
              <a:rPr lang="en-US"/>
            </a:br>
            <a:r>
              <a:rPr lang="en-US"/>
              <a:t>Rate of Pay</a:t>
            </a:r>
            <a:r>
              <a:rPr lang="en-US" sz="4000"/>
              <a:t/>
            </a:r>
            <a:br>
              <a:rPr lang="en-US" sz="4000"/>
            </a:br>
            <a:r>
              <a:rPr lang="en-US" sz="4000"/>
              <a:t>=</a:t>
            </a:r>
            <a:br>
              <a:rPr lang="en-US" sz="4000"/>
            </a:br>
            <a:r>
              <a:rPr lang="en-US" sz="6000">
                <a:solidFill>
                  <a:srgbClr val="FF0000"/>
                </a:solidFill>
              </a:rPr>
              <a:t>NEGOTIABLE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86200"/>
            <a:ext cx="82296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ne⋅go⋅ti⋅a⋅ble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nɪˈgoʊ ʃi ə bəl, -ʃə bəl/ </a:t>
            </a:r>
            <a:r>
              <a:rPr lang="en-US" sz="2400" b="1">
                <a:hlinkClick r:id="rId3"/>
              </a:rPr>
              <a:t> </a:t>
            </a:r>
            <a:r>
              <a:rPr lang="en-US" sz="2400" b="1"/>
              <a:t> </a:t>
            </a:r>
            <a:r>
              <a:rPr lang="en-US" sz="2400" b="1" u="sng">
                <a:hlinkMouseOver r:id="rId4" action="ppaction://hlinkfile"/>
              </a:rPr>
              <a:t>Show Spelled Pronunciation</a:t>
            </a:r>
            <a:r>
              <a:rPr lang="en-US" sz="2400" b="1"/>
              <a:t> [ni-goh-shee-</a:t>
            </a:r>
            <a:r>
              <a:rPr lang="en-US" sz="2400" b="1" i="1"/>
              <a:t>uh</a:t>
            </a:r>
            <a:r>
              <a:rPr lang="en-US" sz="2400" b="1"/>
              <a:t>-b</a:t>
            </a:r>
            <a:r>
              <a:rPr lang="en-US" sz="2400" b="1" i="1"/>
              <a:t>uh</a:t>
            </a:r>
            <a:r>
              <a:rPr lang="en-US" sz="2400" b="1"/>
              <a:t> l, -sh</a:t>
            </a:r>
            <a:r>
              <a:rPr lang="en-US" sz="2400" b="1" i="1"/>
              <a:t>uh</a:t>
            </a:r>
            <a:r>
              <a:rPr lang="en-US" sz="2400" b="1"/>
              <a:t>-b</a:t>
            </a:r>
            <a:r>
              <a:rPr lang="en-US" sz="2400" b="1" i="1"/>
              <a:t>uh</a:t>
            </a:r>
            <a:r>
              <a:rPr lang="en-US" sz="2400" b="1"/>
              <a:t> l] </a:t>
            </a:r>
            <a:r>
              <a:rPr lang="en-US" sz="2400" b="1">
                <a:hlinkClick r:id="rId5"/>
              </a:rPr>
              <a:t> </a:t>
            </a:r>
            <a:r>
              <a:rPr lang="en-US" sz="2400" b="1"/>
              <a:t> </a:t>
            </a:r>
            <a:r>
              <a:rPr lang="en-US" sz="2400" b="1" u="sng">
                <a:hlinkMouseOver r:id="rId4" action="ppaction://hlinkfile"/>
              </a:rPr>
              <a:t>Show IPA</a:t>
            </a:r>
            <a:r>
              <a:rPr lang="en-US" sz="2400" b="1"/>
              <a:t> </a:t>
            </a:r>
            <a:endParaRPr lang="en-US" sz="240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–adjective 1.</a:t>
            </a:r>
            <a:r>
              <a:rPr lang="en-US" sz="2400"/>
              <a:t>capable of being negotiated: </a:t>
            </a:r>
            <a:r>
              <a:rPr lang="en-US" sz="2400" b="1" i="1"/>
              <a:t>a negotiable salary demand. </a:t>
            </a:r>
            <a:r>
              <a:rPr lang="en-US" sz="2400" b="1"/>
              <a:t>2.</a:t>
            </a:r>
            <a:r>
              <a:rPr lang="en-US" sz="2400"/>
              <a:t>(of bills, securities, etc.) transferable by delivery, with or without endorsement, according to the circumstances, the title passing to the transferee.</a:t>
            </a:r>
          </a:p>
        </p:txBody>
      </p:sp>
      <p:pic>
        <p:nvPicPr>
          <p:cNvPr id="48131" name="Picture 4" descr="MCj0439600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1000"/>
            <a:ext cx="49530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33CC33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latin typeface="Castellar" pitchFamily="18" charset="0"/>
              </a:rPr>
              <a:t>Interviewing for a Job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>
              <a:latin typeface="Berlin Sans FB Demi" pitchFamily="34" charset="0"/>
            </a:endParaRPr>
          </a:p>
          <a:p>
            <a:pPr eaLnBrk="1" hangingPunct="1">
              <a:defRPr/>
            </a:pPr>
            <a:r>
              <a:rPr lang="en-US" sz="1800">
                <a:latin typeface="Berlin Sans FB Demi" pitchFamily="34" charset="0"/>
              </a:rPr>
              <a:t>Preparation: Review common questions and Research the Organization</a:t>
            </a:r>
          </a:p>
          <a:p>
            <a:pPr eaLnBrk="1" hangingPunct="1">
              <a:defRPr/>
            </a:pPr>
            <a:r>
              <a:rPr lang="en-US" sz="1800">
                <a:latin typeface="Berlin Sans FB Demi" pitchFamily="34" charset="0"/>
              </a:rPr>
              <a:t>Proper Attire, Hygiene, Etc.</a:t>
            </a:r>
          </a:p>
          <a:p>
            <a:pPr eaLnBrk="1" hangingPunct="1">
              <a:defRPr/>
            </a:pPr>
            <a:r>
              <a:rPr lang="en-US" sz="1800">
                <a:latin typeface="Berlin Sans FB Demi" pitchFamily="34" charset="0"/>
              </a:rPr>
              <a:t>Arrival</a:t>
            </a:r>
          </a:p>
          <a:p>
            <a:pPr eaLnBrk="1" hangingPunct="1">
              <a:defRPr/>
            </a:pPr>
            <a:r>
              <a:rPr lang="en-US" sz="1800">
                <a:latin typeface="Berlin Sans FB Demi" pitchFamily="34" charset="0"/>
              </a:rPr>
              <a:t>In the Interview: Do’s and Don’ts</a:t>
            </a:r>
          </a:p>
          <a:p>
            <a:pPr eaLnBrk="1" hangingPunct="1">
              <a:defRPr/>
            </a:pPr>
            <a:r>
              <a:rPr lang="en-US" sz="1800">
                <a:latin typeface="Berlin Sans FB Demi" pitchFamily="34" charset="0"/>
              </a:rPr>
              <a:t>Conclusion of Interview</a:t>
            </a:r>
          </a:p>
          <a:p>
            <a:pPr eaLnBrk="1" hangingPunct="1">
              <a:defRPr/>
            </a:pPr>
            <a:r>
              <a:rPr lang="en-US" sz="1800">
                <a:latin typeface="Berlin Sans FB Demi" pitchFamily="34" charset="0"/>
              </a:rPr>
              <a:t>Follow up: Thank You Letter and Contact</a:t>
            </a:r>
          </a:p>
        </p:txBody>
      </p:sp>
      <p:pic>
        <p:nvPicPr>
          <p:cNvPr id="49155" name="Picture 5" descr="dilbert job interview 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343400"/>
            <a:ext cx="5524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438400" y="304800"/>
          <a:ext cx="5227638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Acrobat Document" r:id="rId4" imgW="8812800" imgH="11404800" progId="AcroExch.Document.7">
                  <p:embed/>
                </p:oleObj>
              </mc:Choice>
              <mc:Fallback>
                <p:oleObj name="Acrobat Document" r:id="rId4" imgW="8812800" imgH="114048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4800"/>
                        <a:ext cx="5227638" cy="624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7" name="Picture 3" descr="MCj0105218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8600"/>
            <a:ext cx="2178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MCj0104796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5867400"/>
            <a:ext cx="18240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MCj0104838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152400"/>
            <a:ext cx="18208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MCj0105140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4343400"/>
            <a:ext cx="1530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MCj0104818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3124200"/>
            <a:ext cx="18129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MCj0104898000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24725" y="3124200"/>
            <a:ext cx="18192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latin typeface="Castellar" pitchFamily="18" charset="0"/>
              </a:rPr>
              <a:t>Who is Eligible to Work?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Berlin Sans FB Demi" pitchFamily="34" charset="0"/>
            </a:endParaRPr>
          </a:p>
          <a:p>
            <a:pPr eaLnBrk="1" hangingPunct="1">
              <a:defRPr/>
            </a:pPr>
            <a:r>
              <a:rPr lang="en-US" sz="2400">
                <a:latin typeface="Berlin Sans FB Demi" pitchFamily="34" charset="0"/>
              </a:rPr>
              <a:t>Age Restrictions</a:t>
            </a:r>
          </a:p>
          <a:p>
            <a:pPr eaLnBrk="1" hangingPunct="1">
              <a:defRPr/>
            </a:pPr>
            <a:r>
              <a:rPr lang="en-US" sz="2400">
                <a:latin typeface="Berlin Sans FB Demi" pitchFamily="34" charset="0"/>
              </a:rPr>
              <a:t>Work Permits (What, Where, How?)</a:t>
            </a:r>
          </a:p>
          <a:p>
            <a:pPr eaLnBrk="1" hangingPunct="1">
              <a:defRPr/>
            </a:pPr>
            <a:r>
              <a:rPr lang="en-US" sz="2400">
                <a:latin typeface="Berlin Sans FB Demi" pitchFamily="34" charset="0"/>
              </a:rPr>
              <a:t>Documentation Needed</a:t>
            </a:r>
          </a:p>
          <a:p>
            <a:pPr eaLnBrk="1" hangingPunct="1">
              <a:defRPr/>
            </a:pPr>
            <a:r>
              <a:rPr lang="en-US" sz="2400">
                <a:latin typeface="Berlin Sans FB Demi" pitchFamily="34" charset="0"/>
              </a:rPr>
              <a:t>Child Labor Laws</a:t>
            </a:r>
          </a:p>
          <a:p>
            <a:pPr eaLnBrk="1" hangingPunct="1">
              <a:defRPr/>
            </a:pPr>
            <a:r>
              <a:rPr lang="en-US" sz="2400">
                <a:latin typeface="Berlin Sans FB Demi" pitchFamily="34" charset="0"/>
              </a:rPr>
              <a:t>Minimum Wage</a:t>
            </a:r>
          </a:p>
          <a:p>
            <a:pPr eaLnBrk="1" hangingPunct="1">
              <a:defRPr/>
            </a:pPr>
            <a:r>
              <a:rPr lang="en-US" sz="2400">
                <a:latin typeface="Berlin Sans FB Demi" pitchFamily="34" charset="0"/>
              </a:rPr>
              <a:t>Employee vs. “Under the Table”</a:t>
            </a:r>
          </a:p>
        </p:txBody>
      </p:sp>
      <p:pic>
        <p:nvPicPr>
          <p:cNvPr id="15363" name="Picture 4" descr="MPj039930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447800"/>
            <a:ext cx="76200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219200" y="3200400"/>
            <a:ext cx="62484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 Restrictions</a:t>
            </a:r>
          </a:p>
          <a:p>
            <a:pPr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Work Permits (What, Where, How?)</a:t>
            </a:r>
          </a:p>
          <a:p>
            <a:pPr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Documentation Needed</a:t>
            </a:r>
          </a:p>
          <a:p>
            <a:pPr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Child Labor Laws</a:t>
            </a:r>
          </a:p>
          <a:p>
            <a:pPr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Minimum Wage</a:t>
            </a:r>
          </a:p>
          <a:p>
            <a:pPr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Employee vs. “Under the Table”</a:t>
            </a: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57400" y="228600"/>
          <a:ext cx="50292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Acrobat Document" r:id="rId4" imgW="8812800" imgH="11404800" progId="AcroExch.Document.7">
                  <p:embed/>
                </p:oleObj>
              </mc:Choice>
              <mc:Fallback>
                <p:oleObj name="Acrobat Document" r:id="rId4" imgW="8812800" imgH="1140480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"/>
                        <a:ext cx="5029200" cy="63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ircl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676400" y="304800"/>
          <a:ext cx="5399088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Acrobat Document" r:id="rId4" imgW="8812800" imgH="11404800" progId="AcroExch.Document.7">
                  <p:embed/>
                </p:oleObj>
              </mc:Choice>
              <mc:Fallback>
                <p:oleObj name="Acrobat Document" r:id="rId4" imgW="8812800" imgH="1140480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4800"/>
                        <a:ext cx="5399088" cy="617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newsflash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>
                <a:latin typeface="Castellar" pitchFamily="18" charset="0"/>
              </a:rPr>
              <a:t>Social Security Card</a:t>
            </a:r>
          </a:p>
        </p:txBody>
      </p:sp>
      <p:pic>
        <p:nvPicPr>
          <p:cNvPr id="36866" name="Picture 5" descr="ss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524000"/>
            <a:ext cx="41529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FFCC00"/>
                </a:solidFill>
                <a:latin typeface="Castellar" pitchFamily="18" charset="0"/>
              </a:rPr>
              <a:t>California </a:t>
            </a:r>
            <a:br>
              <a:rPr lang="en-US" b="1">
                <a:solidFill>
                  <a:srgbClr val="FFCC00"/>
                </a:solidFill>
                <a:latin typeface="Castellar" pitchFamily="18" charset="0"/>
              </a:rPr>
            </a:br>
            <a:r>
              <a:rPr lang="en-US" b="1">
                <a:solidFill>
                  <a:srgbClr val="FFCC00"/>
                </a:solidFill>
                <a:latin typeface="Castellar" pitchFamily="18" charset="0"/>
              </a:rPr>
              <a:t>Minimum Wage</a:t>
            </a:r>
          </a:p>
        </p:txBody>
      </p:sp>
      <p:graphicFrame>
        <p:nvGraphicFramePr>
          <p:cNvPr id="6153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2438400" y="1447800"/>
          <a:ext cx="44196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Acrobat Document" r:id="rId4" imgW="8812800" imgH="14515200" progId="AcroExch.Document.7">
                  <p:embed/>
                </p:oleObj>
              </mc:Choice>
              <mc:Fallback>
                <p:oleObj name="Acrobat Document" r:id="rId4" imgW="8812800" imgH="14515200" progId="AcroExch.Document.7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447800"/>
                        <a:ext cx="4419600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>
                <a:solidFill>
                  <a:srgbClr val="66FFFF"/>
                </a:solidFill>
                <a:latin typeface="Castellar" pitchFamily="18" charset="0"/>
              </a:rPr>
              <a:t>Federal </a:t>
            </a:r>
            <a:br>
              <a:rPr lang="en-US" sz="3200" b="1">
                <a:solidFill>
                  <a:srgbClr val="66FFFF"/>
                </a:solidFill>
                <a:latin typeface="Castellar" pitchFamily="18" charset="0"/>
              </a:rPr>
            </a:br>
            <a:r>
              <a:rPr lang="en-US" sz="3200" b="1">
                <a:solidFill>
                  <a:srgbClr val="66FFFF"/>
                </a:solidFill>
                <a:latin typeface="Castellar" pitchFamily="18" charset="0"/>
              </a:rPr>
              <a:t>Minimum Wage</a:t>
            </a:r>
          </a:p>
        </p:txBody>
      </p:sp>
      <p:graphicFrame>
        <p:nvGraphicFramePr>
          <p:cNvPr id="1127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2209800" y="1524000"/>
          <a:ext cx="44958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Acrobat Document" r:id="rId4" imgW="8812800" imgH="11404800" progId="AcroExch.Document.7">
                  <p:embed/>
                </p:oleObj>
              </mc:Choice>
              <mc:Fallback>
                <p:oleObj name="Acrobat Document" r:id="rId4" imgW="8812800" imgH="11404800" progId="AcroExch.Document.7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24000"/>
                        <a:ext cx="4495800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IRS Form W-4 </a:t>
            </a:r>
          </a:p>
        </p:txBody>
      </p:sp>
      <p:pic>
        <p:nvPicPr>
          <p:cNvPr id="512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13" y="1143000"/>
            <a:ext cx="435768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3011" name="Picture 4" descr="MPj039930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-581025"/>
            <a:ext cx="12192000" cy="802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424</TotalTime>
  <Words>316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Textured</vt:lpstr>
      <vt:lpstr>Acrobat Document</vt:lpstr>
      <vt:lpstr>ARE YOU READY  FOR A JOB?</vt:lpstr>
      <vt:lpstr>Who is Eligible to Work?</vt:lpstr>
      <vt:lpstr>PowerPoint Presentation</vt:lpstr>
      <vt:lpstr>PowerPoint Presentation</vt:lpstr>
      <vt:lpstr>Social Security Card</vt:lpstr>
      <vt:lpstr>California  Minimum Wage</vt:lpstr>
      <vt:lpstr>Federal  Minimum Wage</vt:lpstr>
      <vt:lpstr>IRS Form W-4 </vt:lpstr>
      <vt:lpstr>PowerPoint Presentation</vt:lpstr>
      <vt:lpstr>Where and How do I search for a Job?</vt:lpstr>
      <vt:lpstr>EMPLOYMENT APPLICATIONS</vt:lpstr>
      <vt:lpstr>PowerPoint Presentation</vt:lpstr>
      <vt:lpstr>PowerPoint Presentation</vt:lpstr>
      <vt:lpstr>   Salary Desired Starting Salary Rate of Pay = NEGOTIABLE</vt:lpstr>
      <vt:lpstr>Interviewing for a Job</vt:lpstr>
      <vt:lpstr>PowerPoint Presentation</vt:lpstr>
    </vt:vector>
  </TitlesOfParts>
  <Company>Petaluma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READY FOR A JOB?</dc:title>
  <dc:creator>bsklove</dc:creator>
  <cp:lastModifiedBy>Nicole Samuel</cp:lastModifiedBy>
  <cp:revision>30</cp:revision>
  <dcterms:created xsi:type="dcterms:W3CDTF">2009-03-02T19:04:12Z</dcterms:created>
  <dcterms:modified xsi:type="dcterms:W3CDTF">2015-05-13T15:39:29Z</dcterms:modified>
</cp:coreProperties>
</file>